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61" r:id="rId3"/>
  </p:sldMasterIdLst>
  <p:sldIdLst>
    <p:sldId id="319" r:id="rId4"/>
    <p:sldId id="320" r:id="rId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четная запись Майкрософт" initials="УзМ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712"/>
    <a:srgbClr val="7F7F7F"/>
    <a:srgbClr val="00A0E3"/>
    <a:srgbClr val="EBEAEA"/>
    <a:srgbClr val="8ED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96" y="102"/>
      </p:cViewPr>
      <p:guideLst>
        <p:guide orient="horz" pos="309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Etelka Medium Pro" panose="02000503080000020004" pitchFamily="50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Etelka Light Pro" panose="02000503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A5FB-0D97-4C84-B76E-E5F2D0A8F6DB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8E36-9703-4086-A24D-43C460241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79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A5FB-0D97-4C84-B76E-E5F2D0A8F6DB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8E36-9703-4086-A24D-43C460241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21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A5FB-0D97-4C84-B76E-E5F2D0A8F6DB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8E36-9703-4086-A24D-43C460241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48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A5FB-0D97-4C84-B76E-E5F2D0A8F6DB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8E36-9703-4086-A24D-43C460241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568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8FCF-DE8A-459A-B306-A1257B0343C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CB5B-2B58-4705-8ACE-BF20EFEEC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645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8FCF-DE8A-459A-B306-A1257B0343C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CB5B-2B58-4705-8ACE-BF20EFEEC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117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8FCF-DE8A-459A-B306-A1257B0343C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CB5B-2B58-4705-8ACE-BF20EFEEC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080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8FCF-DE8A-459A-B306-A1257B0343C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CB5B-2B58-4705-8ACE-BF20EFEEC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499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8FCF-DE8A-459A-B306-A1257B0343C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CB5B-2B58-4705-8ACE-BF20EFEEC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895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8FCF-DE8A-459A-B306-A1257B0343C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CB5B-2B58-4705-8ACE-BF20EFEEC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758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8FCF-DE8A-459A-B306-A1257B0343C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CB5B-2B58-4705-8ACE-BF20EFEEC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6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A5FB-0D97-4C84-B76E-E5F2D0A8F6DB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8E36-9703-4086-A24D-43C460241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712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8FCF-DE8A-459A-B306-A1257B0343C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CB5B-2B58-4705-8ACE-BF20EFEEC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204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8FCF-DE8A-459A-B306-A1257B0343C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CB5B-2B58-4705-8ACE-BF20EFEEC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259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8FCF-DE8A-459A-B306-A1257B0343C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CB5B-2B58-4705-8ACE-BF20EFEEC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78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8FCF-DE8A-459A-B306-A1257B0343C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6CB5B-2B58-4705-8ACE-BF20EFEEC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0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0AFA-7393-4A07-B143-4DA0BE2677D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D8A6-20EA-41A2-920D-6C0D4A25A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298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0AFA-7393-4A07-B143-4DA0BE2677D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D8A6-20EA-41A2-920D-6C0D4A25A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78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0AFA-7393-4A07-B143-4DA0BE2677D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D8A6-20EA-41A2-920D-6C0D4A25A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742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0AFA-7393-4A07-B143-4DA0BE2677D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D8A6-20EA-41A2-920D-6C0D4A25A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142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0AFA-7393-4A07-B143-4DA0BE2677D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D8A6-20EA-41A2-920D-6C0D4A25A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024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0AFA-7393-4A07-B143-4DA0BE2677D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D8A6-20EA-41A2-920D-6C0D4A25A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72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A5FB-0D97-4C84-B76E-E5F2D0A8F6DB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8E36-9703-4086-A24D-43C460241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764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0AFA-7393-4A07-B143-4DA0BE2677D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D8A6-20EA-41A2-920D-6C0D4A25A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961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0AFA-7393-4A07-B143-4DA0BE2677D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D8A6-20EA-41A2-920D-6C0D4A25A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293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0AFA-7393-4A07-B143-4DA0BE2677D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D8A6-20EA-41A2-920D-6C0D4A25A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312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0AFA-7393-4A07-B143-4DA0BE2677D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D8A6-20EA-41A2-920D-6C0D4A25A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651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0AFA-7393-4A07-B143-4DA0BE2677D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DD8A6-20EA-41A2-920D-6C0D4A25A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50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A5FB-0D97-4C84-B76E-E5F2D0A8F6DB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8E36-9703-4086-A24D-43C460241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84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A5FB-0D97-4C84-B76E-E5F2D0A8F6DB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8E36-9703-4086-A24D-43C460241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51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A5FB-0D97-4C84-B76E-E5F2D0A8F6DB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8E36-9703-4086-A24D-43C460241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43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A5FB-0D97-4C84-B76E-E5F2D0A8F6DB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8E36-9703-4086-A24D-43C460241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5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A5FB-0D97-4C84-B76E-E5F2D0A8F6DB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8E36-9703-4086-A24D-43C460241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99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A5FB-0D97-4C84-B76E-E5F2D0A8F6DB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8E36-9703-4086-A24D-43C460241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77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8A5FB-0D97-4C84-B76E-E5F2D0A8F6DB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B8E36-9703-4086-A24D-43C4602416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5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F8FCF-DE8A-459A-B306-A1257B0343C8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6CB5B-2B58-4705-8ACE-BF20EFEEC0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3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30AFA-7393-4A07-B143-4DA0BE2677DC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DD8A6-20EA-41A2-920D-6C0D4A25A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66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32B012B-D0B2-4594-9352-606A84861EFE}"/>
              </a:ext>
            </a:extLst>
          </p:cNvPr>
          <p:cNvSpPr/>
          <p:nvPr/>
        </p:nvSpPr>
        <p:spPr>
          <a:xfrm>
            <a:off x="342515" y="1072414"/>
            <a:ext cx="102328" cy="2150180"/>
          </a:xfrm>
          <a:prstGeom prst="rect">
            <a:avLst/>
          </a:prstGeom>
          <a:solidFill>
            <a:srgbClr val="F49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4662B3D-F1AB-4CE0-8CE7-BF29D8CDD358}"/>
              </a:ext>
            </a:extLst>
          </p:cNvPr>
          <p:cNvSpPr/>
          <p:nvPr/>
        </p:nvSpPr>
        <p:spPr>
          <a:xfrm>
            <a:off x="342515" y="0"/>
            <a:ext cx="102328" cy="635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0733902" y="6299203"/>
            <a:ext cx="1129865" cy="558797"/>
            <a:chOff x="10733902" y="6299203"/>
            <a:chExt cx="1129865" cy="558797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4662B3D-F1AB-4CE0-8CE7-BF29D8CDD358}"/>
                </a:ext>
              </a:extLst>
            </p:cNvPr>
            <p:cNvSpPr/>
            <p:nvPr/>
          </p:nvSpPr>
          <p:spPr>
            <a:xfrm>
              <a:off x="11769454" y="6299203"/>
              <a:ext cx="94313" cy="558797"/>
            </a:xfrm>
            <a:prstGeom prst="rect">
              <a:avLst/>
            </a:prstGeom>
            <a:solidFill>
              <a:srgbClr val="F497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3902" y="6299203"/>
              <a:ext cx="847346" cy="323089"/>
            </a:xfrm>
            <a:prstGeom prst="rect">
              <a:avLst/>
            </a:prstGeom>
          </p:spPr>
        </p:pic>
      </p:grpSp>
      <p:sp>
        <p:nvSpPr>
          <p:cNvPr id="54" name="Прямоугольник 53"/>
          <p:cNvSpPr/>
          <p:nvPr/>
        </p:nvSpPr>
        <p:spPr>
          <a:xfrm>
            <a:off x="689663" y="1854961"/>
            <a:ext cx="6739030" cy="1903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0" i="0" dirty="0">
                <a:effectLst/>
                <a:latin typeface="Etelka Light Pro" panose="02000503030000020004" pitchFamily="50" charset="0"/>
              </a:rPr>
              <a:t>Благодаря матовому рассеивателю обеспечивается качественное освещение с широким углом и скрываются слепящие элементы устройства.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Etelka Light Pro" panose="02000503030000020004" pitchFamily="50" charset="0"/>
              </a:rPr>
              <a:t>Встроенный в корпус драйвер облегчает монтаж.</a:t>
            </a:r>
            <a:endParaRPr lang="en-US" sz="1600" dirty="0">
              <a:latin typeface="Etelka Light Pro" panose="02000503030000020004" pitchFamily="50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Etelka Light Pro" panose="02000503030000020004" pitchFamily="50" charset="0"/>
              </a:rPr>
              <a:t>Набор из трех светильников для большей экономии!</a:t>
            </a:r>
            <a:endParaRPr lang="ru-RU" sz="1600" b="0" i="0" dirty="0">
              <a:effectLst/>
              <a:latin typeface="Etelka Light Pro" panose="02000503030000020004" pitchFamily="50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49C5B34-B7D6-4029-A33B-5B133206255D}"/>
              </a:ext>
            </a:extLst>
          </p:cNvPr>
          <p:cNvSpPr txBox="1"/>
          <p:nvPr/>
        </p:nvSpPr>
        <p:spPr>
          <a:xfrm>
            <a:off x="547443" y="188218"/>
            <a:ext cx="4267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Etelka Medium Pro" panose="02000503080000020004" pitchFamily="50" charset="0"/>
              </a:rPr>
              <a:t>Gauss Elementary Downlight</a:t>
            </a:r>
            <a:r>
              <a:rPr lang="ru-RU" dirty="0">
                <a:latin typeface="Etelka Medium Pro" panose="02000503080000020004" pitchFamily="50" charset="0"/>
              </a:rPr>
              <a:t> </a:t>
            </a:r>
            <a:r>
              <a:rPr lang="ru-RU" b="1" dirty="0">
                <a:latin typeface="Etelka Medium Pro" panose="02000503080000020004" pitchFamily="50" charset="0"/>
              </a:rPr>
              <a:t>ПРОМО</a:t>
            </a:r>
          </a:p>
          <a:p>
            <a:endParaRPr lang="ru-RU" dirty="0">
              <a:latin typeface="Etelka Medium Pro" panose="02000503080000020004" pitchFamily="50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EBDB5F-8F7B-43EF-9061-56A5B5BE738D}"/>
              </a:ext>
            </a:extLst>
          </p:cNvPr>
          <p:cNvSpPr txBox="1"/>
          <p:nvPr/>
        </p:nvSpPr>
        <p:spPr>
          <a:xfrm>
            <a:off x="689663" y="1017353"/>
            <a:ext cx="6427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Etelka Light Pro" panose="02000503030000020004" pitchFamily="50" charset="0"/>
              </a:rPr>
              <a:t>Серия </a:t>
            </a:r>
            <a:r>
              <a:rPr lang="ru-RU" sz="1600" dirty="0" err="1">
                <a:latin typeface="Etelka Light Pro" panose="02000503030000020004" pitchFamily="50" charset="0"/>
              </a:rPr>
              <a:t>даунлайтов</a:t>
            </a:r>
            <a:r>
              <a:rPr lang="ru-RU" sz="1600" dirty="0">
                <a:latin typeface="Etelka Light Pro" panose="02000503030000020004" pitchFamily="50" charset="0"/>
              </a:rPr>
              <a:t> </a:t>
            </a:r>
            <a:r>
              <a:rPr lang="en-US" sz="1600" dirty="0">
                <a:latin typeface="Etelka Light Pro" panose="02000503030000020004" pitchFamily="50" charset="0"/>
              </a:rPr>
              <a:t>Gauss Elementary</a:t>
            </a:r>
            <a:r>
              <a:rPr lang="ru-RU" sz="1600" dirty="0">
                <a:latin typeface="Etelka Light Pro" panose="02000503030000020004" pitchFamily="50" charset="0"/>
              </a:rPr>
              <a:t> </a:t>
            </a:r>
            <a:r>
              <a:rPr lang="en-US" sz="1600" dirty="0">
                <a:latin typeface="Etelka Light Pro" panose="02000503030000020004" pitchFamily="50" charset="0"/>
              </a:rPr>
              <a:t>Promo </a:t>
            </a:r>
            <a:r>
              <a:rPr lang="ru-RU" sz="1600" dirty="0">
                <a:latin typeface="Etelka Light Pro" panose="02000503030000020004" pitchFamily="50" charset="0"/>
              </a:rPr>
              <a:t>отлично подойдут для интерьерной подсветки бытовых, хозяйственных и административных помещений.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F44490-116F-475E-97AB-122330692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629" y="5756755"/>
            <a:ext cx="682459" cy="6751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483936" y="5785584"/>
            <a:ext cx="664197" cy="66419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547128" y="5790434"/>
            <a:ext cx="673892" cy="66419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37B55C-E5EC-CE88-DC9B-F0D3B7B6D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5830" y="5785584"/>
            <a:ext cx="897681" cy="6463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11F1F4-CC62-5A9B-5E9C-DDAED67B4405}"/>
              </a:ext>
            </a:extLst>
          </p:cNvPr>
          <p:cNvSpPr txBox="1"/>
          <p:nvPr/>
        </p:nvSpPr>
        <p:spPr>
          <a:xfrm>
            <a:off x="309692" y="6345293"/>
            <a:ext cx="1331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Etelka Light Pro" panose="02000503030000020004" pitchFamily="50" charset="0"/>
              </a:rPr>
              <a:t>Декабрь 2022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76D06B0-C3FD-EF24-7244-53CA4D8103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4325" y="610519"/>
            <a:ext cx="2356128" cy="5454000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E51DCAD-B88C-1F59-ADAC-44712EDE031A}"/>
              </a:ext>
            </a:extLst>
          </p:cNvPr>
          <p:cNvGrpSpPr/>
          <p:nvPr/>
        </p:nvGrpSpPr>
        <p:grpSpPr>
          <a:xfrm>
            <a:off x="353272" y="3856085"/>
            <a:ext cx="3191537" cy="2627707"/>
            <a:chOff x="339194" y="2827203"/>
            <a:chExt cx="2655957" cy="2627707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C956FCF-4E72-45A0-D596-4B12F86324A9}"/>
                </a:ext>
              </a:extLst>
            </p:cNvPr>
            <p:cNvSpPr/>
            <p:nvPr/>
          </p:nvSpPr>
          <p:spPr>
            <a:xfrm>
              <a:off x="634316" y="2827203"/>
              <a:ext cx="2360835" cy="26277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sz="1400" dirty="0">
                  <a:solidFill>
                    <a:srgbClr val="8ED8F8"/>
                  </a:solidFill>
                  <a:latin typeface="Etelka Medium Pro" panose="02000503080000020004" pitchFamily="50" charset="0"/>
                </a:rPr>
                <a:t>Характеристики</a:t>
              </a:r>
            </a:p>
            <a:p>
              <a:pPr marL="285750" indent="-285750" algn="just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endParaRPr lang="ru-RU" sz="1200" dirty="0">
                <a:latin typeface="Etelka Light Pro" panose="02000503030000020004" pitchFamily="50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ru-RU" sz="1200" dirty="0">
                  <a:latin typeface="Etelka Light Pro" panose="0200050303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Мощность: 5</a:t>
              </a:r>
              <a:r>
                <a:rPr lang="en-US" sz="1200" dirty="0">
                  <a:latin typeface="Etelka Light Pro" panose="0200050303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W</a:t>
              </a:r>
            </a:p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ru-RU" sz="1200" dirty="0">
                  <a:latin typeface="Etelka Light Pro" panose="0200050303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Световой поток: </a:t>
              </a:r>
              <a:r>
                <a:rPr lang="en-US" sz="1200" dirty="0">
                  <a:latin typeface="Etelka Light Pro" panose="0200050303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430lm</a:t>
              </a:r>
            </a:p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ru-RU" sz="1200" dirty="0">
                  <a:latin typeface="Etelka Light Pro" panose="0200050303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КЦТ</a:t>
              </a:r>
              <a:r>
                <a:rPr lang="en-US" sz="1200" dirty="0">
                  <a:latin typeface="Etelka Light Pro" panose="0200050303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4000K </a:t>
              </a:r>
            </a:p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ru-RU" sz="1200" dirty="0" err="1">
                  <a:latin typeface="Etelka Light Pro" panose="0200050303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Пылевлагозащита</a:t>
              </a:r>
              <a:r>
                <a:rPr lang="ru-RU" sz="1200" dirty="0">
                  <a:latin typeface="Etelka Light Pro" panose="0200050303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1200" dirty="0">
                  <a:latin typeface="Etelka Light Pro" panose="0200050303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IP20</a:t>
              </a:r>
              <a:endParaRPr lang="ru-RU" sz="1600" dirty="0">
                <a:latin typeface="Etelka Light Pro" panose="02000503030000020004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ru-RU" sz="1200" dirty="0">
                  <a:latin typeface="Etelka Light Pro" panose="0200050303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Гарантия:  </a:t>
              </a:r>
              <a:r>
                <a:rPr lang="en-US" sz="1200" dirty="0">
                  <a:latin typeface="Etelka Light Pro" panose="0200050303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ru-RU" sz="1200" dirty="0">
                  <a:latin typeface="Etelka Light Pro" panose="0200050303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год</a:t>
              </a:r>
            </a:p>
            <a:p>
              <a:pPr marL="342900" indent="-3429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ru-RU" sz="1200" dirty="0">
                  <a:latin typeface="Etelka Light Pro" panose="02000503030000020004" pitchFamily="2" charset="0"/>
                  <a:cs typeface="Times New Roman" panose="02020603050405020304" pitchFamily="18" charset="0"/>
                </a:rPr>
                <a:t>Напряжение: 170-260 V </a:t>
              </a:r>
            </a:p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endParaRPr lang="ru-RU" sz="1600" dirty="0">
                <a:latin typeface="Etelka Light Pro" panose="02000503030000020004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1E45C30C-ED5F-C8AC-753D-738A10623083}"/>
                </a:ext>
              </a:extLst>
            </p:cNvPr>
            <p:cNvSpPr/>
            <p:nvPr/>
          </p:nvSpPr>
          <p:spPr>
            <a:xfrm>
              <a:off x="339194" y="2902130"/>
              <a:ext cx="85156" cy="2215513"/>
            </a:xfrm>
            <a:prstGeom prst="rect">
              <a:avLst/>
            </a:prstGeom>
            <a:solidFill>
              <a:srgbClr val="8ED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C62467B-107A-D0AB-3D2A-6CF1E3EE09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5312" y="2556972"/>
            <a:ext cx="3110465" cy="274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0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32B012B-D0B2-4594-9352-606A84861EFE}"/>
              </a:ext>
            </a:extLst>
          </p:cNvPr>
          <p:cNvSpPr/>
          <p:nvPr/>
        </p:nvSpPr>
        <p:spPr>
          <a:xfrm>
            <a:off x="342515" y="1072414"/>
            <a:ext cx="102328" cy="1356727"/>
          </a:xfrm>
          <a:prstGeom prst="rect">
            <a:avLst/>
          </a:prstGeom>
          <a:solidFill>
            <a:srgbClr val="F49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4662B3D-F1AB-4CE0-8CE7-BF29D8CDD358}"/>
              </a:ext>
            </a:extLst>
          </p:cNvPr>
          <p:cNvSpPr/>
          <p:nvPr/>
        </p:nvSpPr>
        <p:spPr>
          <a:xfrm>
            <a:off x="342515" y="0"/>
            <a:ext cx="102328" cy="635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0733902" y="6299203"/>
            <a:ext cx="1129865" cy="558797"/>
            <a:chOff x="10733902" y="6299203"/>
            <a:chExt cx="1129865" cy="558797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4662B3D-F1AB-4CE0-8CE7-BF29D8CDD358}"/>
                </a:ext>
              </a:extLst>
            </p:cNvPr>
            <p:cNvSpPr/>
            <p:nvPr/>
          </p:nvSpPr>
          <p:spPr>
            <a:xfrm>
              <a:off x="11769454" y="6299203"/>
              <a:ext cx="94313" cy="558797"/>
            </a:xfrm>
            <a:prstGeom prst="rect">
              <a:avLst/>
            </a:prstGeom>
            <a:solidFill>
              <a:srgbClr val="F497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3902" y="6299203"/>
              <a:ext cx="847346" cy="323089"/>
            </a:xfrm>
            <a:prstGeom prst="rect">
              <a:avLst/>
            </a:prstGeom>
          </p:spPr>
        </p:pic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549C5B34-B7D6-4029-A33B-5B133206255D}"/>
              </a:ext>
            </a:extLst>
          </p:cNvPr>
          <p:cNvSpPr txBox="1"/>
          <p:nvPr/>
        </p:nvSpPr>
        <p:spPr>
          <a:xfrm>
            <a:off x="547443" y="188218"/>
            <a:ext cx="4267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Etelka Medium Pro" panose="02000503080000020004" pitchFamily="50" charset="0"/>
              </a:rPr>
              <a:t>Gauss Elementary Downlight</a:t>
            </a:r>
            <a:r>
              <a:rPr lang="ru-RU" dirty="0">
                <a:latin typeface="Etelka Medium Pro" panose="02000503080000020004" pitchFamily="50" charset="0"/>
              </a:rPr>
              <a:t> </a:t>
            </a:r>
            <a:r>
              <a:rPr lang="ru-RU" b="1" dirty="0">
                <a:latin typeface="Etelka Medium Pro" panose="02000503080000020004" pitchFamily="50" charset="0"/>
              </a:rPr>
              <a:t>ПРОМО</a:t>
            </a:r>
          </a:p>
          <a:p>
            <a:endParaRPr lang="ru-RU" dirty="0">
              <a:latin typeface="Etelka Medium Pro" panose="02000503080000020004" pitchFamily="50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911396-D056-4CBD-83F1-33DC6DBAE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334" y="539616"/>
            <a:ext cx="3388887" cy="35034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54D48D-72F7-4648-B486-FC341EDA3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628" y="706205"/>
            <a:ext cx="3639474" cy="3336823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60C1D420-9EDD-4E93-ACA3-9AC73588D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398"/>
              </p:ext>
            </p:extLst>
          </p:nvPr>
        </p:nvGraphicFramePr>
        <p:xfrm>
          <a:off x="1641094" y="4483383"/>
          <a:ext cx="8276785" cy="1527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0480">
                  <a:extLst>
                    <a:ext uri="{9D8B030D-6E8A-4147-A177-3AD203B41FA5}">
                      <a16:colId xmlns:a16="http://schemas.microsoft.com/office/drawing/2014/main" val="275064819"/>
                    </a:ext>
                  </a:extLst>
                </a:gridCol>
                <a:gridCol w="5074020">
                  <a:extLst>
                    <a:ext uri="{9D8B030D-6E8A-4147-A177-3AD203B41FA5}">
                      <a16:colId xmlns:a16="http://schemas.microsoft.com/office/drawing/2014/main" val="3222511922"/>
                    </a:ext>
                  </a:extLst>
                </a:gridCol>
                <a:gridCol w="1692285">
                  <a:extLst>
                    <a:ext uri="{9D8B030D-6E8A-4147-A177-3AD203B41FA5}">
                      <a16:colId xmlns:a16="http://schemas.microsoft.com/office/drawing/2014/main" val="3873160322"/>
                    </a:ext>
                  </a:extLst>
                </a:gridCol>
              </a:tblGrid>
              <a:tr h="2525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Etelka Light Pro" panose="02000503030000020004" pitchFamily="50" charset="0"/>
                        </a:rPr>
                        <a:t>Арт</a:t>
                      </a:r>
                      <a:endParaRPr lang="en-US" sz="1100" b="0" i="0" u="none" strike="noStrike" dirty="0">
                        <a:effectLst/>
                        <a:latin typeface="Etelka Light Pro" panose="02000503030000020004" pitchFamily="50" charset="0"/>
                      </a:endParaRPr>
                    </a:p>
                  </a:txBody>
                  <a:tcPr marL="9525" marR="9525" marT="9525" marB="0">
                    <a:solidFill>
                      <a:srgbClr val="F497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Etelka Light Pro" panose="02000503030000020004" pitchFamily="50" charset="0"/>
                        </a:rPr>
                        <a:t>Наименование</a:t>
                      </a:r>
                    </a:p>
                  </a:txBody>
                  <a:tcPr marL="9525" marR="9525" marT="9525" marB="0">
                    <a:solidFill>
                      <a:srgbClr val="F497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Etelka Light Pro" panose="02000503030000020004" pitchFamily="50" charset="0"/>
                        </a:rPr>
                        <a:t>Кол-во на складе</a:t>
                      </a:r>
                    </a:p>
                  </a:txBody>
                  <a:tcPr marL="9525" marR="9525" marT="9525" marB="0">
                    <a:solidFill>
                      <a:srgbClr val="F497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932822"/>
                  </a:ext>
                </a:extLst>
              </a:tr>
              <a:tr h="52366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Etelka Light Pro" panose="02000503030000020004" pitchFamily="50" charset="0"/>
                        </a:rPr>
                        <a:t>9100420205T</a:t>
                      </a:r>
                      <a:endParaRPr lang="en-US" sz="1100" b="0" i="0" u="none" strike="noStrike" dirty="0">
                        <a:effectLst/>
                        <a:latin typeface="Etelka Light Pro" panose="02000503030000020004" pitchFamily="50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Etelka Light Pro" panose="02000503030000020004" pitchFamily="50" charset="0"/>
                        </a:rPr>
                        <a:t>Комплект светильников </a:t>
                      </a:r>
                      <a:r>
                        <a:rPr lang="en-US" sz="1100" u="none" strike="noStrike" dirty="0">
                          <a:effectLst/>
                          <a:latin typeface="Etelka Light Pro" panose="02000503030000020004" pitchFamily="50" charset="0"/>
                        </a:rPr>
                        <a:t>Gauss Elementary Downlight </a:t>
                      </a:r>
                      <a:r>
                        <a:rPr lang="ru-RU" sz="1100" u="none" strike="noStrike" dirty="0">
                          <a:effectLst/>
                          <a:latin typeface="Etelka Light Pro" panose="02000503030000020004" pitchFamily="50" charset="0"/>
                        </a:rPr>
                        <a:t>круг 5</a:t>
                      </a:r>
                      <a:r>
                        <a:rPr lang="en-US" sz="1100" u="none" strike="noStrike" dirty="0">
                          <a:effectLst/>
                          <a:latin typeface="Etelka Light Pro" panose="02000503030000020004" pitchFamily="50" charset="0"/>
                        </a:rPr>
                        <a:t>W 300lm 4000K 210-240V IP20 95*26 </a:t>
                      </a:r>
                      <a:r>
                        <a:rPr lang="ru-RU" sz="1100" u="none" strike="noStrike" dirty="0">
                          <a:effectLst/>
                          <a:latin typeface="Etelka Light Pro" panose="02000503030000020004" pitchFamily="50" charset="0"/>
                        </a:rPr>
                        <a:t>монтаж белы, </a:t>
                      </a:r>
                      <a:r>
                        <a:rPr lang="ru-RU" sz="1100" u="none" strike="noStrike" dirty="0" err="1">
                          <a:effectLst/>
                          <a:latin typeface="Etelka Light Pro" panose="02000503030000020004" pitchFamily="50" charset="0"/>
                        </a:rPr>
                        <a:t>шт</a:t>
                      </a:r>
                      <a:endParaRPr lang="ru-RU" sz="1100" b="0" i="0" u="none" strike="noStrike" dirty="0">
                        <a:effectLst/>
                        <a:latin typeface="Etelka Light Pro" panose="02000503030000020004" pitchFamily="50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Etelka Light Pro" panose="02000503030000020004" pitchFamily="50" charset="0"/>
                        </a:rPr>
                        <a:t>7 080</a:t>
                      </a:r>
                      <a:endParaRPr lang="ru-RU" sz="1100" b="0" i="0" u="none" strike="noStrike" dirty="0">
                        <a:effectLst/>
                        <a:latin typeface="Etelka Light Pro" panose="02000503030000020004" pitchFamily="50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825640"/>
                  </a:ext>
                </a:extLst>
              </a:tr>
              <a:tr h="75123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Etelka Light Pro" panose="02000503030000020004" pitchFamily="50" charset="0"/>
                        </a:rPr>
                        <a:t>9100420205</a:t>
                      </a:r>
                      <a:endParaRPr lang="ru-RU" sz="1100" b="0" i="0" u="none" strike="noStrike">
                        <a:effectLst/>
                        <a:latin typeface="Etelka Light Pro" panose="02000503030000020004" pitchFamily="50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Etelka Light Pro" panose="02000503030000020004" pitchFamily="50" charset="0"/>
                        </a:rPr>
                        <a:t>Светильник </a:t>
                      </a:r>
                      <a:r>
                        <a:rPr lang="en-US" sz="1100" u="none" strike="noStrike" dirty="0">
                          <a:effectLst/>
                          <a:latin typeface="Etelka Light Pro" panose="02000503030000020004" pitchFamily="50" charset="0"/>
                        </a:rPr>
                        <a:t>Gauss Elementary Downlight </a:t>
                      </a:r>
                      <a:r>
                        <a:rPr lang="ru-RU" sz="1100" u="none" strike="noStrike" dirty="0">
                          <a:effectLst/>
                          <a:latin typeface="Etelka Light Pro" panose="02000503030000020004" pitchFamily="50" charset="0"/>
                        </a:rPr>
                        <a:t>круг 5</a:t>
                      </a:r>
                      <a:r>
                        <a:rPr lang="en-US" sz="1100" u="none" strike="noStrike" dirty="0">
                          <a:effectLst/>
                          <a:latin typeface="Etelka Light Pro" panose="02000503030000020004" pitchFamily="50" charset="0"/>
                        </a:rPr>
                        <a:t>W 300lm 4000K 210-240V IP20 95*26 </a:t>
                      </a:r>
                      <a:r>
                        <a:rPr lang="ru-RU" sz="1100" u="none" strike="noStrike" dirty="0">
                          <a:effectLst/>
                          <a:latin typeface="Etelka Light Pro" panose="02000503030000020004" pitchFamily="50" charset="0"/>
                        </a:rPr>
                        <a:t>монтаж белый </a:t>
                      </a:r>
                      <a:r>
                        <a:rPr lang="en-US" sz="1100" u="none" strike="noStrike" dirty="0">
                          <a:effectLst/>
                          <a:latin typeface="Etelka Light Pro" panose="02000503030000020004" pitchFamily="50" charset="0"/>
                        </a:rPr>
                        <a:t>LED 1/100, </a:t>
                      </a:r>
                      <a:r>
                        <a:rPr lang="ru-RU" sz="1100" u="none" strike="noStrike" dirty="0" err="1">
                          <a:effectLst/>
                          <a:latin typeface="Etelka Light Pro" panose="02000503030000020004" pitchFamily="50" charset="0"/>
                        </a:rPr>
                        <a:t>шт</a:t>
                      </a:r>
                      <a:endParaRPr lang="ru-RU" sz="1100" b="0" i="0" u="none" strike="noStrike" dirty="0">
                        <a:effectLst/>
                        <a:latin typeface="Etelka Light Pro" panose="02000503030000020004" pitchFamily="50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u="none" strike="noStrike" dirty="0">
                          <a:effectLst/>
                          <a:latin typeface="Etelka Light Pro" panose="02000503030000020004" pitchFamily="50" charset="0"/>
                        </a:rPr>
                        <a:t>20 000</a:t>
                      </a:r>
                      <a:endParaRPr lang="ru-RU" sz="1100" b="0" i="0" u="none" strike="noStrike" dirty="0">
                        <a:effectLst/>
                        <a:latin typeface="Etelka Light Pro" panose="02000503030000020004" pitchFamily="50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9402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C11F1F4-CC62-5A9B-5E9C-DDAED67B4405}"/>
              </a:ext>
            </a:extLst>
          </p:cNvPr>
          <p:cNvSpPr txBox="1"/>
          <p:nvPr/>
        </p:nvSpPr>
        <p:spPr>
          <a:xfrm>
            <a:off x="309692" y="6345293"/>
            <a:ext cx="1331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Etelka Light Pro" panose="02000503030000020004" pitchFamily="50" charset="0"/>
              </a:rPr>
              <a:t>Декабрь 2022</a:t>
            </a:r>
          </a:p>
        </p:txBody>
      </p:sp>
    </p:spTree>
    <p:extLst>
      <p:ext uri="{BB962C8B-B14F-4D97-AF65-F5344CB8AC3E}">
        <p14:creationId xmlns:p14="http://schemas.microsoft.com/office/powerpoint/2010/main" val="27105219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5692</TotalTime>
  <Words>128</Words>
  <Application>Microsoft Office PowerPoint</Application>
  <PresentationFormat>Широкоэкранный</PresentationFormat>
  <Paragraphs>25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Etelka Light Pro</vt:lpstr>
      <vt:lpstr>Etelka Medium Pro</vt:lpstr>
      <vt:lpstr>Тема Office</vt:lpstr>
      <vt:lpstr>1_Специальное оформление</vt:lpstr>
      <vt:lpstr>Специальное оформление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Алина Перова</cp:lastModifiedBy>
  <cp:revision>133</cp:revision>
  <cp:lastPrinted>2021-02-05T15:28:48Z</cp:lastPrinted>
  <dcterms:created xsi:type="dcterms:W3CDTF">2021-02-05T10:20:26Z</dcterms:created>
  <dcterms:modified xsi:type="dcterms:W3CDTF">2022-12-22T10:51:53Z</dcterms:modified>
</cp:coreProperties>
</file>